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448" r:id="rId5"/>
    <p:sldId id="2463" r:id="rId6"/>
    <p:sldId id="260" r:id="rId7"/>
    <p:sldId id="2462" r:id="rId8"/>
    <p:sldId id="2450" r:id="rId9"/>
    <p:sldId id="2457" r:id="rId10"/>
    <p:sldId id="2464" r:id="rId11"/>
    <p:sldId id="2468" r:id="rId12"/>
    <p:sldId id="2465" r:id="rId13"/>
    <p:sldId id="2467" r:id="rId14"/>
    <p:sldId id="2466" r:id="rId15"/>
    <p:sldId id="2471" r:id="rId16"/>
    <p:sldId id="2470" r:id="rId17"/>
    <p:sldId id="2469" r:id="rId18"/>
    <p:sldId id="2474" r:id="rId19"/>
    <p:sldId id="2476" r:id="rId20"/>
    <p:sldId id="2473" r:id="rId21"/>
    <p:sldId id="2477" r:id="rId22"/>
    <p:sldId id="2478" r:id="rId23"/>
    <p:sldId id="2472" r:id="rId24"/>
    <p:sldId id="2479" r:id="rId25"/>
    <p:sldId id="2480" r:id="rId26"/>
    <p:sldId id="2481" r:id="rId27"/>
    <p:sldId id="2484" r:id="rId28"/>
    <p:sldId id="2483" r:id="rId29"/>
    <p:sldId id="2482" r:id="rId30"/>
    <p:sldId id="243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6" d="100"/>
          <a:sy n="86" d="100"/>
        </p:scale>
        <p:origin x="562" y="67"/>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6/22/2023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sz="4000" b="1" dirty="0">
                <a:latin typeface="Bahnschrift SemiBold Condensed" panose="020B0502040204020203" pitchFamily="34" charset="0"/>
              </a:rPr>
              <a:t>PROJECT FOR</a:t>
            </a:r>
            <a:br>
              <a:rPr lang="en-US" sz="4000" b="1" dirty="0">
                <a:latin typeface="Bahnschrift SemiBold Condensed" panose="020B0502040204020203" pitchFamily="34" charset="0"/>
              </a:rPr>
            </a:br>
            <a:r>
              <a:rPr lang="en-US" sz="4000" b="1" dirty="0">
                <a:latin typeface="Bahnschrift SemiBold Condensed" panose="020B0502040204020203" pitchFamily="34" charset="0"/>
              </a:rPr>
              <a:t>COMPUTER PROGRAMMING 1</a:t>
            </a:r>
            <a:br>
              <a:rPr lang="en-GB" sz="4000" dirty="0">
                <a:latin typeface="Bahnschrift SemiBold Condensed" panose="020B0502040204020203" pitchFamily="34" charset="0"/>
              </a:rPr>
            </a:br>
            <a:endParaRPr lang="en-US" dirty="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D0F11-F628-4F5F-ABF9-CB9E1EDF79A4}"/>
              </a:ext>
            </a:extLst>
          </p:cNvPr>
          <p:cNvPicPr>
            <a:picLocks noChangeAspect="1"/>
          </p:cNvPicPr>
          <p:nvPr/>
        </p:nvPicPr>
        <p:blipFill>
          <a:blip r:embed="rId2"/>
          <a:stretch>
            <a:fillRect/>
          </a:stretch>
        </p:blipFill>
        <p:spPr>
          <a:xfrm>
            <a:off x="1519793" y="647459"/>
            <a:ext cx="9152413" cy="5563082"/>
          </a:xfrm>
          <a:prstGeom prst="rect">
            <a:avLst/>
          </a:prstGeom>
        </p:spPr>
      </p:pic>
      <p:sp>
        <p:nvSpPr>
          <p:cNvPr id="4" name="TextBox 3">
            <a:extLst>
              <a:ext uri="{FF2B5EF4-FFF2-40B4-BE49-F238E27FC236}">
                <a16:creationId xmlns:a16="http://schemas.microsoft.com/office/drawing/2014/main" id="{996EF395-6406-4782-85D3-5A2038B7DBAC}"/>
              </a:ext>
            </a:extLst>
          </p:cNvPr>
          <p:cNvSpPr txBox="1"/>
          <p:nvPr/>
        </p:nvSpPr>
        <p:spPr>
          <a:xfrm>
            <a:off x="905521" y="488272"/>
            <a:ext cx="5770487" cy="369332"/>
          </a:xfrm>
          <a:prstGeom prst="rect">
            <a:avLst/>
          </a:prstGeom>
          <a:noFill/>
        </p:spPr>
        <p:txBody>
          <a:bodyPr wrap="square" rtlCol="0">
            <a:spAutoFit/>
          </a:bodyPr>
          <a:lstStyle/>
          <a:p>
            <a:pPr marL="285750" indent="-285750">
              <a:buFont typeface="Arial" panose="020B0604020202020204" pitchFamily="34" charset="0"/>
              <a:buChar char="•"/>
            </a:pPr>
            <a:r>
              <a:rPr lang="en-US" dirty="0"/>
              <a:t>Opening multiple account :</a:t>
            </a:r>
          </a:p>
        </p:txBody>
      </p:sp>
    </p:spTree>
    <p:extLst>
      <p:ext uri="{BB962C8B-B14F-4D97-AF65-F5344CB8AC3E}">
        <p14:creationId xmlns:p14="http://schemas.microsoft.com/office/powerpoint/2010/main" val="224416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2BB71-D38E-4925-BEE1-C59509801BC3}"/>
              </a:ext>
            </a:extLst>
          </p:cNvPr>
          <p:cNvPicPr>
            <a:picLocks noChangeAspect="1"/>
          </p:cNvPicPr>
          <p:nvPr/>
        </p:nvPicPr>
        <p:blipFill>
          <a:blip r:embed="rId2"/>
          <a:stretch>
            <a:fillRect/>
          </a:stretch>
        </p:blipFill>
        <p:spPr>
          <a:xfrm>
            <a:off x="1561707" y="956095"/>
            <a:ext cx="9068586" cy="4945809"/>
          </a:xfrm>
          <a:prstGeom prst="rect">
            <a:avLst/>
          </a:prstGeom>
        </p:spPr>
      </p:pic>
      <p:sp>
        <p:nvSpPr>
          <p:cNvPr id="4" name="TextBox 3">
            <a:extLst>
              <a:ext uri="{FF2B5EF4-FFF2-40B4-BE49-F238E27FC236}">
                <a16:creationId xmlns:a16="http://schemas.microsoft.com/office/drawing/2014/main" id="{98162086-5B83-4D9D-A44A-16C4CB5A2225}"/>
              </a:ext>
            </a:extLst>
          </p:cNvPr>
          <p:cNvSpPr txBox="1"/>
          <p:nvPr/>
        </p:nvSpPr>
        <p:spPr>
          <a:xfrm>
            <a:off x="763480" y="399495"/>
            <a:ext cx="5575176" cy="646331"/>
          </a:xfrm>
          <a:prstGeom prst="rect">
            <a:avLst/>
          </a:prstGeom>
          <a:noFill/>
        </p:spPr>
        <p:txBody>
          <a:bodyPr wrap="square" rtlCol="0">
            <a:spAutoFit/>
          </a:bodyPr>
          <a:lstStyle/>
          <a:p>
            <a:pPr marL="285750" indent="-285750">
              <a:buFont typeface="Arial" panose="020B0604020202020204" pitchFamily="34" charset="0"/>
              <a:buChar char="•"/>
            </a:pPr>
            <a:r>
              <a:rPr lang="en-US"/>
              <a:t>When a new user will signup they have  to use unique user name to open an account:</a:t>
            </a:r>
            <a:endParaRPr lang="en-US" dirty="0"/>
          </a:p>
        </p:txBody>
      </p:sp>
    </p:spTree>
    <p:extLst>
      <p:ext uri="{BB962C8B-B14F-4D97-AF65-F5344CB8AC3E}">
        <p14:creationId xmlns:p14="http://schemas.microsoft.com/office/powerpoint/2010/main" val="3586859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46B07-0029-4FE0-B3F8-0B8474B872A3}"/>
              </a:ext>
            </a:extLst>
          </p:cNvPr>
          <p:cNvPicPr>
            <a:picLocks noChangeAspect="1"/>
          </p:cNvPicPr>
          <p:nvPr/>
        </p:nvPicPr>
        <p:blipFill>
          <a:blip r:embed="rId2"/>
          <a:stretch>
            <a:fillRect/>
          </a:stretch>
        </p:blipFill>
        <p:spPr>
          <a:xfrm>
            <a:off x="1824620" y="837975"/>
            <a:ext cx="8542760" cy="5182049"/>
          </a:xfrm>
          <a:prstGeom prst="rect">
            <a:avLst/>
          </a:prstGeom>
        </p:spPr>
      </p:pic>
      <p:sp>
        <p:nvSpPr>
          <p:cNvPr id="4" name="TextBox 3">
            <a:extLst>
              <a:ext uri="{FF2B5EF4-FFF2-40B4-BE49-F238E27FC236}">
                <a16:creationId xmlns:a16="http://schemas.microsoft.com/office/drawing/2014/main" id="{479CAC95-0727-4D2C-A541-8395314D3D42}"/>
              </a:ext>
            </a:extLst>
          </p:cNvPr>
          <p:cNvSpPr txBox="1"/>
          <p:nvPr/>
        </p:nvSpPr>
        <p:spPr>
          <a:xfrm>
            <a:off x="568171" y="497149"/>
            <a:ext cx="268105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Loging</a:t>
            </a:r>
            <a:r>
              <a:rPr lang="en-US" sz="2400" dirty="0"/>
              <a:t> in:</a:t>
            </a:r>
          </a:p>
        </p:txBody>
      </p:sp>
    </p:spTree>
    <p:extLst>
      <p:ext uri="{BB962C8B-B14F-4D97-AF65-F5344CB8AC3E}">
        <p14:creationId xmlns:p14="http://schemas.microsoft.com/office/powerpoint/2010/main" val="3211650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6A4F7-E7DF-4D7A-BA31-B1FC22DF0739}"/>
              </a:ext>
            </a:extLst>
          </p:cNvPr>
          <p:cNvPicPr>
            <a:picLocks noChangeAspect="1"/>
          </p:cNvPicPr>
          <p:nvPr/>
        </p:nvPicPr>
        <p:blipFill>
          <a:blip r:embed="rId2"/>
          <a:stretch>
            <a:fillRect/>
          </a:stretch>
        </p:blipFill>
        <p:spPr>
          <a:xfrm>
            <a:off x="2426652" y="388356"/>
            <a:ext cx="7338696" cy="6081287"/>
          </a:xfrm>
          <a:prstGeom prst="rect">
            <a:avLst/>
          </a:prstGeom>
        </p:spPr>
      </p:pic>
      <p:sp>
        <p:nvSpPr>
          <p:cNvPr id="4" name="TextBox 3">
            <a:extLst>
              <a:ext uri="{FF2B5EF4-FFF2-40B4-BE49-F238E27FC236}">
                <a16:creationId xmlns:a16="http://schemas.microsoft.com/office/drawing/2014/main" id="{B4683440-ECEB-44D2-8E13-D0DCDCD6C0A0}"/>
              </a:ext>
            </a:extLst>
          </p:cNvPr>
          <p:cNvSpPr txBox="1"/>
          <p:nvPr/>
        </p:nvSpPr>
        <p:spPr>
          <a:xfrm>
            <a:off x="435006" y="388356"/>
            <a:ext cx="462526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landing page:</a:t>
            </a:r>
          </a:p>
        </p:txBody>
      </p:sp>
    </p:spTree>
    <p:extLst>
      <p:ext uri="{BB962C8B-B14F-4D97-AF65-F5344CB8AC3E}">
        <p14:creationId xmlns:p14="http://schemas.microsoft.com/office/powerpoint/2010/main" val="4034356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51541-A8D8-4ECD-B831-2679F45AB6EC}"/>
              </a:ext>
            </a:extLst>
          </p:cNvPr>
          <p:cNvPicPr>
            <a:picLocks noChangeAspect="1"/>
          </p:cNvPicPr>
          <p:nvPr/>
        </p:nvPicPr>
        <p:blipFill>
          <a:blip r:embed="rId2"/>
          <a:stretch>
            <a:fillRect/>
          </a:stretch>
        </p:blipFill>
        <p:spPr>
          <a:xfrm>
            <a:off x="2041808" y="963716"/>
            <a:ext cx="8108383" cy="4930567"/>
          </a:xfrm>
          <a:prstGeom prst="rect">
            <a:avLst/>
          </a:prstGeom>
        </p:spPr>
      </p:pic>
      <p:sp>
        <p:nvSpPr>
          <p:cNvPr id="4" name="TextBox 3">
            <a:extLst>
              <a:ext uri="{FF2B5EF4-FFF2-40B4-BE49-F238E27FC236}">
                <a16:creationId xmlns:a16="http://schemas.microsoft.com/office/drawing/2014/main" id="{FB6DDB2D-4A65-4016-99BE-7A819BD9A68F}"/>
              </a:ext>
            </a:extLst>
          </p:cNvPr>
          <p:cNvSpPr txBox="1"/>
          <p:nvPr/>
        </p:nvSpPr>
        <p:spPr>
          <a:xfrm>
            <a:off x="781235" y="435006"/>
            <a:ext cx="3497802"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Money adding process :</a:t>
            </a:r>
          </a:p>
        </p:txBody>
      </p:sp>
    </p:spTree>
    <p:extLst>
      <p:ext uri="{BB962C8B-B14F-4D97-AF65-F5344CB8AC3E}">
        <p14:creationId xmlns:p14="http://schemas.microsoft.com/office/powerpoint/2010/main" val="1736190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B72977-21FD-4EC5-8CB6-EA995063461B}"/>
              </a:ext>
            </a:extLst>
          </p:cNvPr>
          <p:cNvSpPr txBox="1"/>
          <p:nvPr/>
        </p:nvSpPr>
        <p:spPr>
          <a:xfrm>
            <a:off x="387659" y="408374"/>
            <a:ext cx="5649157"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Money removing process : </a:t>
            </a:r>
          </a:p>
        </p:txBody>
      </p:sp>
      <p:pic>
        <p:nvPicPr>
          <p:cNvPr id="5" name="Picture 4">
            <a:extLst>
              <a:ext uri="{FF2B5EF4-FFF2-40B4-BE49-F238E27FC236}">
                <a16:creationId xmlns:a16="http://schemas.microsoft.com/office/drawing/2014/main" id="{71DD23D9-C5E5-47FB-BA76-EF35EE871A60}"/>
              </a:ext>
            </a:extLst>
          </p:cNvPr>
          <p:cNvPicPr>
            <a:picLocks noChangeAspect="1"/>
          </p:cNvPicPr>
          <p:nvPr/>
        </p:nvPicPr>
        <p:blipFill>
          <a:blip r:embed="rId2"/>
          <a:stretch>
            <a:fillRect/>
          </a:stretch>
        </p:blipFill>
        <p:spPr>
          <a:xfrm>
            <a:off x="1687448" y="849406"/>
            <a:ext cx="8817104" cy="5159187"/>
          </a:xfrm>
          <a:prstGeom prst="rect">
            <a:avLst/>
          </a:prstGeom>
        </p:spPr>
      </p:pic>
    </p:spTree>
    <p:extLst>
      <p:ext uri="{BB962C8B-B14F-4D97-AF65-F5344CB8AC3E}">
        <p14:creationId xmlns:p14="http://schemas.microsoft.com/office/powerpoint/2010/main" val="3196703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D4FA11-6929-4CD9-A87A-0B819EC09833}"/>
              </a:ext>
            </a:extLst>
          </p:cNvPr>
          <p:cNvSpPr/>
          <p:nvPr/>
        </p:nvSpPr>
        <p:spPr>
          <a:xfrm>
            <a:off x="8735628" y="1904259"/>
            <a:ext cx="2938508" cy="193089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6325E0-AF09-4532-B117-D05B8795BB1C}"/>
              </a:ext>
            </a:extLst>
          </p:cNvPr>
          <p:cNvPicPr>
            <a:picLocks noChangeAspect="1"/>
          </p:cNvPicPr>
          <p:nvPr/>
        </p:nvPicPr>
        <p:blipFill>
          <a:blip r:embed="rId2"/>
          <a:stretch>
            <a:fillRect/>
          </a:stretch>
        </p:blipFill>
        <p:spPr>
          <a:xfrm>
            <a:off x="583082" y="686034"/>
            <a:ext cx="6729043" cy="4846740"/>
          </a:xfrm>
          <a:prstGeom prst="rect">
            <a:avLst/>
          </a:prstGeom>
        </p:spPr>
      </p:pic>
      <p:cxnSp>
        <p:nvCxnSpPr>
          <p:cNvPr id="8" name="Connector: Elbow 7">
            <a:extLst>
              <a:ext uri="{FF2B5EF4-FFF2-40B4-BE49-F238E27FC236}">
                <a16:creationId xmlns:a16="http://schemas.microsoft.com/office/drawing/2014/main" id="{57611E0D-E8D4-488B-8E8E-4031D90A0548}"/>
              </a:ext>
            </a:extLst>
          </p:cNvPr>
          <p:cNvCxnSpPr>
            <a:cxnSpLocks/>
          </p:cNvCxnSpPr>
          <p:nvPr/>
        </p:nvCxnSpPr>
        <p:spPr>
          <a:xfrm rot="10800000">
            <a:off x="2894123" y="1420427"/>
            <a:ext cx="5841505" cy="967666"/>
          </a:xfrm>
          <a:prstGeom prst="bentConnector3">
            <a:avLst>
              <a:gd name="adj1" fmla="val 50000"/>
            </a:avLst>
          </a:prstGeom>
          <a:ln>
            <a:solidFill>
              <a:schemeClr val="tx1"/>
            </a:solidFill>
            <a:tailEnd type="triangle"/>
          </a:ln>
          <a:effectLst>
            <a:outerShdw blurRad="44450" dist="27940" dir="5400000" algn="ctr">
              <a:srgbClr val="000000">
                <a:alpha val="32000"/>
              </a:srgbClr>
            </a:outerShdw>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787CE9-3D3D-47CF-9F65-AB3FA9D5B986}"/>
              </a:ext>
            </a:extLst>
          </p:cNvPr>
          <p:cNvSpPr txBox="1"/>
          <p:nvPr/>
        </p:nvSpPr>
        <p:spPr>
          <a:xfrm>
            <a:off x="8735628" y="2121763"/>
            <a:ext cx="26899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balance options shows the existing balance of the account after all transactions .</a:t>
            </a:r>
          </a:p>
        </p:txBody>
      </p:sp>
      <p:sp>
        <p:nvSpPr>
          <p:cNvPr id="13" name="TextBox 12">
            <a:extLst>
              <a:ext uri="{FF2B5EF4-FFF2-40B4-BE49-F238E27FC236}">
                <a16:creationId xmlns:a16="http://schemas.microsoft.com/office/drawing/2014/main" id="{F96B281B-776B-4C51-87B6-AA11C2572F90}"/>
              </a:ext>
            </a:extLst>
          </p:cNvPr>
          <p:cNvSpPr txBox="1"/>
          <p:nvPr/>
        </p:nvSpPr>
        <p:spPr>
          <a:xfrm>
            <a:off x="772357" y="426128"/>
            <a:ext cx="2361460" cy="369332"/>
          </a:xfrm>
          <a:prstGeom prst="rect">
            <a:avLst/>
          </a:prstGeom>
          <a:noFill/>
        </p:spPr>
        <p:txBody>
          <a:bodyPr wrap="square" rtlCol="0">
            <a:spAutoFit/>
          </a:bodyPr>
          <a:lstStyle/>
          <a:p>
            <a:pPr marL="285750" indent="-285750">
              <a:buFont typeface="Arial" panose="020B0604020202020204" pitchFamily="34" charset="0"/>
              <a:buChar char="•"/>
            </a:pPr>
            <a:r>
              <a:rPr lang="en-US" dirty="0"/>
              <a:t>Main balance :</a:t>
            </a:r>
          </a:p>
        </p:txBody>
      </p:sp>
    </p:spTree>
    <p:extLst>
      <p:ext uri="{BB962C8B-B14F-4D97-AF65-F5344CB8AC3E}">
        <p14:creationId xmlns:p14="http://schemas.microsoft.com/office/powerpoint/2010/main" val="645285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B72977-21FD-4EC5-8CB6-EA995063461B}"/>
              </a:ext>
            </a:extLst>
          </p:cNvPr>
          <p:cNvSpPr txBox="1"/>
          <p:nvPr/>
        </p:nvSpPr>
        <p:spPr>
          <a:xfrm>
            <a:off x="186431" y="950412"/>
            <a:ext cx="5708341"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maximum limit of a adding transaction is ONE LAC :</a:t>
            </a:r>
          </a:p>
        </p:txBody>
      </p:sp>
      <p:pic>
        <p:nvPicPr>
          <p:cNvPr id="4" name="Picture 3">
            <a:extLst>
              <a:ext uri="{FF2B5EF4-FFF2-40B4-BE49-F238E27FC236}">
                <a16:creationId xmlns:a16="http://schemas.microsoft.com/office/drawing/2014/main" id="{5C037BF6-C31C-4296-88DD-3587D64A3B7A}"/>
              </a:ext>
            </a:extLst>
          </p:cNvPr>
          <p:cNvPicPr>
            <a:picLocks noChangeAspect="1"/>
          </p:cNvPicPr>
          <p:nvPr/>
        </p:nvPicPr>
        <p:blipFill>
          <a:blip r:embed="rId2"/>
          <a:stretch>
            <a:fillRect/>
          </a:stretch>
        </p:blipFill>
        <p:spPr>
          <a:xfrm>
            <a:off x="261286" y="1293111"/>
            <a:ext cx="5708342" cy="4033491"/>
          </a:xfrm>
          <a:prstGeom prst="rect">
            <a:avLst/>
          </a:prstGeom>
        </p:spPr>
      </p:pic>
      <p:pic>
        <p:nvPicPr>
          <p:cNvPr id="6" name="Picture 5">
            <a:extLst>
              <a:ext uri="{FF2B5EF4-FFF2-40B4-BE49-F238E27FC236}">
                <a16:creationId xmlns:a16="http://schemas.microsoft.com/office/drawing/2014/main" id="{0A2020A2-4E2A-444B-ABBF-994B54431E67}"/>
              </a:ext>
            </a:extLst>
          </p:cNvPr>
          <p:cNvPicPr>
            <a:picLocks noChangeAspect="1"/>
          </p:cNvPicPr>
          <p:nvPr/>
        </p:nvPicPr>
        <p:blipFill>
          <a:blip r:embed="rId3"/>
          <a:stretch>
            <a:fillRect/>
          </a:stretch>
        </p:blipFill>
        <p:spPr>
          <a:xfrm>
            <a:off x="5969628" y="1293111"/>
            <a:ext cx="5841508" cy="4033491"/>
          </a:xfrm>
          <a:prstGeom prst="rect">
            <a:avLst/>
          </a:prstGeom>
        </p:spPr>
      </p:pic>
      <p:sp>
        <p:nvSpPr>
          <p:cNvPr id="7" name="TextBox 6">
            <a:extLst>
              <a:ext uri="{FF2B5EF4-FFF2-40B4-BE49-F238E27FC236}">
                <a16:creationId xmlns:a16="http://schemas.microsoft.com/office/drawing/2014/main" id="{FEF6DC91-5062-47B9-B333-7D256B496BAC}"/>
              </a:ext>
            </a:extLst>
          </p:cNvPr>
          <p:cNvSpPr txBox="1"/>
          <p:nvPr/>
        </p:nvSpPr>
        <p:spPr>
          <a:xfrm>
            <a:off x="594804" y="301841"/>
            <a:ext cx="3666478" cy="400110"/>
          </a:xfrm>
          <a:prstGeom prst="rect">
            <a:avLst/>
          </a:prstGeom>
          <a:noFill/>
        </p:spPr>
        <p:txBody>
          <a:bodyPr wrap="square" rtlCol="0">
            <a:spAutoFit/>
          </a:bodyPr>
          <a:lstStyle/>
          <a:p>
            <a:r>
              <a:rPr lang="en-US" sz="2000" dirty="0"/>
              <a:t>Some additional features:</a:t>
            </a:r>
          </a:p>
        </p:txBody>
      </p:sp>
      <p:sp>
        <p:nvSpPr>
          <p:cNvPr id="8" name="TextBox 7">
            <a:extLst>
              <a:ext uri="{FF2B5EF4-FFF2-40B4-BE49-F238E27FC236}">
                <a16:creationId xmlns:a16="http://schemas.microsoft.com/office/drawing/2014/main" id="{69F9FFA1-9298-4B8E-A710-249DFB550703}"/>
              </a:ext>
            </a:extLst>
          </p:cNvPr>
          <p:cNvSpPr txBox="1"/>
          <p:nvPr/>
        </p:nvSpPr>
        <p:spPr>
          <a:xfrm>
            <a:off x="6489577" y="904693"/>
            <a:ext cx="5202313"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User cannot remove greater amount than existing main balance :</a:t>
            </a:r>
          </a:p>
        </p:txBody>
      </p:sp>
    </p:spTree>
    <p:extLst>
      <p:ext uri="{BB962C8B-B14F-4D97-AF65-F5344CB8AC3E}">
        <p14:creationId xmlns:p14="http://schemas.microsoft.com/office/powerpoint/2010/main" val="1714631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B2521-6E7B-414D-9DBD-397024231626}"/>
              </a:ext>
            </a:extLst>
          </p:cNvPr>
          <p:cNvPicPr>
            <a:picLocks noChangeAspect="1"/>
          </p:cNvPicPr>
          <p:nvPr/>
        </p:nvPicPr>
        <p:blipFill>
          <a:blip r:embed="rId2"/>
          <a:stretch>
            <a:fillRect/>
          </a:stretch>
        </p:blipFill>
        <p:spPr>
          <a:xfrm>
            <a:off x="5921406" y="1908699"/>
            <a:ext cx="6270594" cy="3988844"/>
          </a:xfrm>
          <a:prstGeom prst="rect">
            <a:avLst/>
          </a:prstGeom>
        </p:spPr>
      </p:pic>
      <p:pic>
        <p:nvPicPr>
          <p:cNvPr id="5" name="Picture 4">
            <a:extLst>
              <a:ext uri="{FF2B5EF4-FFF2-40B4-BE49-F238E27FC236}">
                <a16:creationId xmlns:a16="http://schemas.microsoft.com/office/drawing/2014/main" id="{820CB5BD-0168-4F29-951B-58E6501CC73A}"/>
              </a:ext>
            </a:extLst>
          </p:cNvPr>
          <p:cNvPicPr>
            <a:picLocks noChangeAspect="1"/>
          </p:cNvPicPr>
          <p:nvPr/>
        </p:nvPicPr>
        <p:blipFill>
          <a:blip r:embed="rId3"/>
          <a:stretch>
            <a:fillRect/>
          </a:stretch>
        </p:blipFill>
        <p:spPr>
          <a:xfrm>
            <a:off x="0" y="1672446"/>
            <a:ext cx="6010183" cy="4258829"/>
          </a:xfrm>
          <a:prstGeom prst="rect">
            <a:avLst/>
          </a:prstGeom>
        </p:spPr>
      </p:pic>
      <p:sp>
        <p:nvSpPr>
          <p:cNvPr id="6" name="TextBox 5">
            <a:extLst>
              <a:ext uri="{FF2B5EF4-FFF2-40B4-BE49-F238E27FC236}">
                <a16:creationId xmlns:a16="http://schemas.microsoft.com/office/drawing/2014/main" id="{EBA99DCA-C320-4CCB-97C8-452532E16C38}"/>
              </a:ext>
            </a:extLst>
          </p:cNvPr>
          <p:cNvSpPr txBox="1"/>
          <p:nvPr/>
        </p:nvSpPr>
        <p:spPr>
          <a:xfrm>
            <a:off x="204187" y="327357"/>
            <a:ext cx="8513685" cy="1200329"/>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D1D5DB"/>
                </a:solidFill>
                <a:effectLst/>
                <a:latin typeface="Söhne"/>
              </a:rPr>
              <a:t>The transaction history feature enables users to effortlessly track and analyze their spending patterns by providing a sorted, date-wise overview of their financial activities. This valuable tool promotes sophisticated money management and enhances users' understanding of their financial decisions.</a:t>
            </a:r>
            <a:endParaRPr lang="en-US" dirty="0"/>
          </a:p>
        </p:txBody>
      </p:sp>
      <p:sp>
        <p:nvSpPr>
          <p:cNvPr id="7" name="Arrow: Right 6">
            <a:extLst>
              <a:ext uri="{FF2B5EF4-FFF2-40B4-BE49-F238E27FC236}">
                <a16:creationId xmlns:a16="http://schemas.microsoft.com/office/drawing/2014/main" id="{D316DA36-510B-41B0-867F-6474586D1C87}"/>
              </a:ext>
            </a:extLst>
          </p:cNvPr>
          <p:cNvSpPr/>
          <p:nvPr/>
        </p:nvSpPr>
        <p:spPr>
          <a:xfrm>
            <a:off x="5708342" y="3577701"/>
            <a:ext cx="473477" cy="31071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087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830AB-B0A4-40C2-93DC-EAD73FD09978}"/>
              </a:ext>
            </a:extLst>
          </p:cNvPr>
          <p:cNvPicPr>
            <a:picLocks noChangeAspect="1"/>
          </p:cNvPicPr>
          <p:nvPr/>
        </p:nvPicPr>
        <p:blipFill>
          <a:blip r:embed="rId2"/>
          <a:stretch>
            <a:fillRect/>
          </a:stretch>
        </p:blipFill>
        <p:spPr>
          <a:xfrm>
            <a:off x="1" y="2007746"/>
            <a:ext cx="6027938" cy="3940293"/>
          </a:xfrm>
          <a:prstGeom prst="rect">
            <a:avLst/>
          </a:prstGeom>
        </p:spPr>
      </p:pic>
      <p:sp>
        <p:nvSpPr>
          <p:cNvPr id="4" name="TextBox 3">
            <a:extLst>
              <a:ext uri="{FF2B5EF4-FFF2-40B4-BE49-F238E27FC236}">
                <a16:creationId xmlns:a16="http://schemas.microsoft.com/office/drawing/2014/main" id="{D2DF3AC2-19BC-4451-A8CE-0CF25497FF9B}"/>
              </a:ext>
            </a:extLst>
          </p:cNvPr>
          <p:cNvSpPr txBox="1"/>
          <p:nvPr/>
        </p:nvSpPr>
        <p:spPr>
          <a:xfrm flipH="1">
            <a:off x="347559" y="399495"/>
            <a:ext cx="8618887"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user can remove any transaction from the existing data just by selecting the transaction number : </a:t>
            </a:r>
          </a:p>
        </p:txBody>
      </p:sp>
      <p:pic>
        <p:nvPicPr>
          <p:cNvPr id="6" name="Picture 5">
            <a:extLst>
              <a:ext uri="{FF2B5EF4-FFF2-40B4-BE49-F238E27FC236}">
                <a16:creationId xmlns:a16="http://schemas.microsoft.com/office/drawing/2014/main" id="{66106920-5D98-44FB-9414-FCDC5A55AFA5}"/>
              </a:ext>
            </a:extLst>
          </p:cNvPr>
          <p:cNvPicPr>
            <a:picLocks noChangeAspect="1"/>
          </p:cNvPicPr>
          <p:nvPr/>
        </p:nvPicPr>
        <p:blipFill>
          <a:blip r:embed="rId3"/>
          <a:stretch>
            <a:fillRect/>
          </a:stretch>
        </p:blipFill>
        <p:spPr>
          <a:xfrm>
            <a:off x="6569476" y="2007746"/>
            <a:ext cx="5622524" cy="3940293"/>
          </a:xfrm>
          <a:prstGeom prst="rect">
            <a:avLst/>
          </a:prstGeom>
        </p:spPr>
      </p:pic>
      <p:sp>
        <p:nvSpPr>
          <p:cNvPr id="9" name="Arrow: Right 8">
            <a:extLst>
              <a:ext uri="{FF2B5EF4-FFF2-40B4-BE49-F238E27FC236}">
                <a16:creationId xmlns:a16="http://schemas.microsoft.com/office/drawing/2014/main" id="{F577F8DB-D0F8-4AAE-982C-E5C01BF0713E}"/>
              </a:ext>
            </a:extLst>
          </p:cNvPr>
          <p:cNvSpPr/>
          <p:nvPr/>
        </p:nvSpPr>
        <p:spPr>
          <a:xfrm>
            <a:off x="5743852" y="3586579"/>
            <a:ext cx="914400" cy="3195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871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err="1"/>
              <a:t>Assalamualikum</a:t>
            </a:r>
            <a:r>
              <a:rPr lang="en-US" dirty="0"/>
              <a:t> Everyone</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599" y="3608511"/>
            <a:ext cx="4123267" cy="1896564"/>
          </a:xfrm>
        </p:spPr>
        <p:txBody>
          <a:bodyPr/>
          <a:lstStyle/>
          <a:p>
            <a:r>
              <a:rPr lang="en-US" dirty="0"/>
              <a:t>Welcome to our presentation of final project.</a:t>
            </a:r>
          </a:p>
          <a:p>
            <a:pPr>
              <a:lnSpc>
                <a:spcPct val="100000"/>
              </a:lnSpc>
            </a:pPr>
            <a:r>
              <a:rPr lang="en-US" sz="2800" b="1" u="sng" dirty="0" err="1">
                <a:solidFill>
                  <a:schemeClr val="bg1"/>
                </a:solidFill>
              </a:rPr>
              <a:t>HALKhata</a:t>
            </a:r>
            <a:r>
              <a:rPr lang="en-US" dirty="0"/>
              <a:t> </a:t>
            </a:r>
          </a:p>
          <a:p>
            <a:pPr>
              <a:lnSpc>
                <a:spcPct val="100000"/>
              </a:lnSpc>
            </a:pPr>
            <a:r>
              <a:rPr lang="en-US" dirty="0"/>
              <a:t>A personal finance application</a:t>
            </a:r>
          </a:p>
        </p:txBody>
      </p:sp>
    </p:spTree>
    <p:extLst>
      <p:ext uri="{BB962C8B-B14F-4D97-AF65-F5344CB8AC3E}">
        <p14:creationId xmlns:p14="http://schemas.microsoft.com/office/powerpoint/2010/main" val="2499496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a:xfrm>
            <a:off x="0" y="8878"/>
            <a:ext cx="12192000" cy="6858000"/>
          </a:xfrm>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274570" y="2636668"/>
            <a:ext cx="9234488" cy="1056443"/>
          </a:xfrm>
        </p:spPr>
        <p:txBody>
          <a:bodyPr/>
          <a:lstStyle/>
          <a:p>
            <a:r>
              <a:rPr lang="en-US" sz="4400" dirty="0"/>
              <a:t>MY DAIRY</a:t>
            </a:r>
          </a:p>
        </p:txBody>
      </p:sp>
    </p:spTree>
    <p:extLst>
      <p:ext uri="{BB962C8B-B14F-4D97-AF65-F5344CB8AC3E}">
        <p14:creationId xmlns:p14="http://schemas.microsoft.com/office/powerpoint/2010/main" val="2791459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1735A0-C2B6-4B3A-8333-E2E878AC81C1}"/>
              </a:ext>
            </a:extLst>
          </p:cNvPr>
          <p:cNvPicPr>
            <a:picLocks noChangeAspect="1"/>
          </p:cNvPicPr>
          <p:nvPr/>
        </p:nvPicPr>
        <p:blipFill>
          <a:blip r:embed="rId2"/>
          <a:stretch>
            <a:fillRect/>
          </a:stretch>
        </p:blipFill>
        <p:spPr>
          <a:xfrm>
            <a:off x="0" y="1952113"/>
            <a:ext cx="5433133" cy="3806028"/>
          </a:xfrm>
          <a:prstGeom prst="rect">
            <a:avLst/>
          </a:prstGeom>
        </p:spPr>
      </p:pic>
      <p:sp>
        <p:nvSpPr>
          <p:cNvPr id="7" name="TextBox 6">
            <a:extLst>
              <a:ext uri="{FF2B5EF4-FFF2-40B4-BE49-F238E27FC236}">
                <a16:creationId xmlns:a16="http://schemas.microsoft.com/office/drawing/2014/main" id="{9CBB7F55-EB01-49E1-BEC5-9BA48AC73260}"/>
              </a:ext>
            </a:extLst>
          </p:cNvPr>
          <p:cNvSpPr txBox="1"/>
          <p:nvPr/>
        </p:nvSpPr>
        <p:spPr>
          <a:xfrm>
            <a:off x="568171" y="541538"/>
            <a:ext cx="7474998" cy="646331"/>
          </a:xfrm>
          <a:prstGeom prst="rect">
            <a:avLst/>
          </a:prstGeom>
          <a:noFill/>
        </p:spPr>
        <p:txBody>
          <a:bodyPr wrap="square" rtlCol="0">
            <a:spAutoFit/>
          </a:bodyPr>
          <a:lstStyle/>
          <a:p>
            <a:pPr marL="285750" indent="-285750">
              <a:buFont typeface="Arial" panose="020B0604020202020204" pitchFamily="34" charset="0"/>
              <a:buChar char="•"/>
            </a:pPr>
            <a:r>
              <a:rPr lang="en-US" sz="1800" b="0" i="0" dirty="0">
                <a:effectLst/>
                <a:latin typeface="Söhne"/>
              </a:rPr>
              <a:t>This feature helps users effortlessly keep track of their daily tasks and important notes.</a:t>
            </a:r>
            <a:endParaRPr lang="en-US" dirty="0"/>
          </a:p>
        </p:txBody>
      </p:sp>
      <p:pic>
        <p:nvPicPr>
          <p:cNvPr id="9" name="Picture 8">
            <a:extLst>
              <a:ext uri="{FF2B5EF4-FFF2-40B4-BE49-F238E27FC236}">
                <a16:creationId xmlns:a16="http://schemas.microsoft.com/office/drawing/2014/main" id="{0972D551-1244-4DA7-A64D-2533100D9FBE}"/>
              </a:ext>
            </a:extLst>
          </p:cNvPr>
          <p:cNvPicPr>
            <a:picLocks noChangeAspect="1"/>
          </p:cNvPicPr>
          <p:nvPr/>
        </p:nvPicPr>
        <p:blipFill>
          <a:blip r:embed="rId3"/>
          <a:stretch>
            <a:fillRect/>
          </a:stretch>
        </p:blipFill>
        <p:spPr>
          <a:xfrm>
            <a:off x="5619565" y="1952114"/>
            <a:ext cx="6640497" cy="3806028"/>
          </a:xfrm>
          <a:prstGeom prst="rect">
            <a:avLst/>
          </a:prstGeom>
        </p:spPr>
      </p:pic>
      <p:sp>
        <p:nvSpPr>
          <p:cNvPr id="10" name="Arrow: Right 9">
            <a:extLst>
              <a:ext uri="{FF2B5EF4-FFF2-40B4-BE49-F238E27FC236}">
                <a16:creationId xmlns:a16="http://schemas.microsoft.com/office/drawing/2014/main" id="{D8CCBD32-B968-4F83-9AD6-569D7A8D108C}"/>
              </a:ext>
            </a:extLst>
          </p:cNvPr>
          <p:cNvSpPr/>
          <p:nvPr/>
        </p:nvSpPr>
        <p:spPr>
          <a:xfrm>
            <a:off x="5086905" y="3515557"/>
            <a:ext cx="914400" cy="31071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827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8B5EE-14EB-475F-A1FA-91A8AA14F7CC}"/>
              </a:ext>
            </a:extLst>
          </p:cNvPr>
          <p:cNvSpPr txBox="1"/>
          <p:nvPr/>
        </p:nvSpPr>
        <p:spPr>
          <a:xfrm>
            <a:off x="426128" y="390617"/>
            <a:ext cx="3080552"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Adding notes :</a:t>
            </a:r>
          </a:p>
        </p:txBody>
      </p:sp>
      <p:pic>
        <p:nvPicPr>
          <p:cNvPr id="4" name="Picture 3">
            <a:extLst>
              <a:ext uri="{FF2B5EF4-FFF2-40B4-BE49-F238E27FC236}">
                <a16:creationId xmlns:a16="http://schemas.microsoft.com/office/drawing/2014/main" id="{8C701E8B-2999-42C8-817B-4D7D452F6BF8}"/>
              </a:ext>
            </a:extLst>
          </p:cNvPr>
          <p:cNvPicPr>
            <a:picLocks noChangeAspect="1"/>
          </p:cNvPicPr>
          <p:nvPr/>
        </p:nvPicPr>
        <p:blipFill>
          <a:blip r:embed="rId2"/>
          <a:stretch>
            <a:fillRect/>
          </a:stretch>
        </p:blipFill>
        <p:spPr>
          <a:xfrm>
            <a:off x="2171360" y="1097078"/>
            <a:ext cx="7849280" cy="4663844"/>
          </a:xfrm>
          <a:prstGeom prst="rect">
            <a:avLst/>
          </a:prstGeom>
        </p:spPr>
      </p:pic>
    </p:spTree>
    <p:extLst>
      <p:ext uri="{BB962C8B-B14F-4D97-AF65-F5344CB8AC3E}">
        <p14:creationId xmlns:p14="http://schemas.microsoft.com/office/powerpoint/2010/main" val="7808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3DC106-EA93-4B34-8E57-A34D2FA729DB}"/>
              </a:ext>
            </a:extLst>
          </p:cNvPr>
          <p:cNvPicPr>
            <a:picLocks noChangeAspect="1"/>
          </p:cNvPicPr>
          <p:nvPr/>
        </p:nvPicPr>
        <p:blipFill>
          <a:blip r:embed="rId2"/>
          <a:stretch>
            <a:fillRect/>
          </a:stretch>
        </p:blipFill>
        <p:spPr>
          <a:xfrm>
            <a:off x="0" y="2055787"/>
            <a:ext cx="5610687" cy="3696943"/>
          </a:xfrm>
          <a:prstGeom prst="rect">
            <a:avLst/>
          </a:prstGeom>
        </p:spPr>
      </p:pic>
      <p:sp>
        <p:nvSpPr>
          <p:cNvPr id="4" name="TextBox 3">
            <a:extLst>
              <a:ext uri="{FF2B5EF4-FFF2-40B4-BE49-F238E27FC236}">
                <a16:creationId xmlns:a16="http://schemas.microsoft.com/office/drawing/2014/main" id="{0731EEFA-29CC-4564-B691-E23998D4441E}"/>
              </a:ext>
            </a:extLst>
          </p:cNvPr>
          <p:cNvSpPr txBox="1"/>
          <p:nvPr/>
        </p:nvSpPr>
        <p:spPr>
          <a:xfrm>
            <a:off x="585926" y="727969"/>
            <a:ext cx="2485748"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Show notes :</a:t>
            </a:r>
          </a:p>
        </p:txBody>
      </p:sp>
      <p:pic>
        <p:nvPicPr>
          <p:cNvPr id="6" name="Picture 5">
            <a:extLst>
              <a:ext uri="{FF2B5EF4-FFF2-40B4-BE49-F238E27FC236}">
                <a16:creationId xmlns:a16="http://schemas.microsoft.com/office/drawing/2014/main" id="{F90D8810-B727-498C-8D3C-DC525EFFF12A}"/>
              </a:ext>
            </a:extLst>
          </p:cNvPr>
          <p:cNvPicPr>
            <a:picLocks noChangeAspect="1"/>
          </p:cNvPicPr>
          <p:nvPr/>
        </p:nvPicPr>
        <p:blipFill>
          <a:blip r:embed="rId3"/>
          <a:stretch>
            <a:fillRect/>
          </a:stretch>
        </p:blipFill>
        <p:spPr>
          <a:xfrm>
            <a:off x="5894772" y="2055787"/>
            <a:ext cx="6297228" cy="3696944"/>
          </a:xfrm>
          <a:prstGeom prst="rect">
            <a:avLst/>
          </a:prstGeom>
        </p:spPr>
      </p:pic>
      <p:sp>
        <p:nvSpPr>
          <p:cNvPr id="7" name="Arrow: Right 6">
            <a:extLst>
              <a:ext uri="{FF2B5EF4-FFF2-40B4-BE49-F238E27FC236}">
                <a16:creationId xmlns:a16="http://schemas.microsoft.com/office/drawing/2014/main" id="{BC74D828-CD1B-4073-8A24-A2F388D0DCBB}"/>
              </a:ext>
            </a:extLst>
          </p:cNvPr>
          <p:cNvSpPr/>
          <p:nvPr/>
        </p:nvSpPr>
        <p:spPr>
          <a:xfrm>
            <a:off x="5344357" y="3613212"/>
            <a:ext cx="612560" cy="26633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95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92102-B420-4C6F-B1E1-2BDE3DB7D945}"/>
              </a:ext>
            </a:extLst>
          </p:cNvPr>
          <p:cNvSpPr txBox="1"/>
          <p:nvPr/>
        </p:nvSpPr>
        <p:spPr>
          <a:xfrm>
            <a:off x="550415" y="639192"/>
            <a:ext cx="727968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user can remove any existing note by entering the serial number of a note :</a:t>
            </a:r>
          </a:p>
        </p:txBody>
      </p:sp>
      <p:pic>
        <p:nvPicPr>
          <p:cNvPr id="4" name="Picture 3">
            <a:extLst>
              <a:ext uri="{FF2B5EF4-FFF2-40B4-BE49-F238E27FC236}">
                <a16:creationId xmlns:a16="http://schemas.microsoft.com/office/drawing/2014/main" id="{478ED886-4BE6-4B98-9CE3-0B16AB64CB9F}"/>
              </a:ext>
            </a:extLst>
          </p:cNvPr>
          <p:cNvPicPr>
            <a:picLocks noChangeAspect="1"/>
          </p:cNvPicPr>
          <p:nvPr/>
        </p:nvPicPr>
        <p:blipFill>
          <a:blip r:embed="rId2"/>
          <a:stretch>
            <a:fillRect/>
          </a:stretch>
        </p:blipFill>
        <p:spPr>
          <a:xfrm>
            <a:off x="0" y="1722618"/>
            <a:ext cx="5486400" cy="3666128"/>
          </a:xfrm>
          <a:prstGeom prst="rect">
            <a:avLst/>
          </a:prstGeom>
        </p:spPr>
      </p:pic>
      <p:pic>
        <p:nvPicPr>
          <p:cNvPr id="6" name="Picture 5">
            <a:extLst>
              <a:ext uri="{FF2B5EF4-FFF2-40B4-BE49-F238E27FC236}">
                <a16:creationId xmlns:a16="http://schemas.microsoft.com/office/drawing/2014/main" id="{8607491B-5830-4470-87E6-9216C561E38A}"/>
              </a:ext>
            </a:extLst>
          </p:cNvPr>
          <p:cNvPicPr>
            <a:picLocks noChangeAspect="1"/>
          </p:cNvPicPr>
          <p:nvPr/>
        </p:nvPicPr>
        <p:blipFill>
          <a:blip r:embed="rId3"/>
          <a:stretch>
            <a:fillRect/>
          </a:stretch>
        </p:blipFill>
        <p:spPr>
          <a:xfrm>
            <a:off x="6010183" y="1722618"/>
            <a:ext cx="6181818" cy="3666128"/>
          </a:xfrm>
          <a:prstGeom prst="rect">
            <a:avLst/>
          </a:prstGeom>
        </p:spPr>
      </p:pic>
      <p:sp>
        <p:nvSpPr>
          <p:cNvPr id="7" name="Arrow: Right 6">
            <a:extLst>
              <a:ext uri="{FF2B5EF4-FFF2-40B4-BE49-F238E27FC236}">
                <a16:creationId xmlns:a16="http://schemas.microsoft.com/office/drawing/2014/main" id="{DBBF0843-A2A3-43A5-81A4-1C5223EDBEE0}"/>
              </a:ext>
            </a:extLst>
          </p:cNvPr>
          <p:cNvSpPr/>
          <p:nvPr/>
        </p:nvSpPr>
        <p:spPr>
          <a:xfrm>
            <a:off x="5415377" y="3364637"/>
            <a:ext cx="896644" cy="2752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756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D452F0-0698-4D29-BBD3-63D3672CFE66}"/>
              </a:ext>
            </a:extLst>
          </p:cNvPr>
          <p:cNvPicPr>
            <a:picLocks noChangeAspect="1"/>
          </p:cNvPicPr>
          <p:nvPr/>
        </p:nvPicPr>
        <p:blipFill>
          <a:blip r:embed="rId2"/>
          <a:stretch>
            <a:fillRect/>
          </a:stretch>
        </p:blipFill>
        <p:spPr>
          <a:xfrm>
            <a:off x="1376690" y="1448060"/>
            <a:ext cx="7148179" cy="5098222"/>
          </a:xfrm>
          <a:prstGeom prst="rect">
            <a:avLst/>
          </a:prstGeom>
        </p:spPr>
      </p:pic>
      <p:sp>
        <p:nvSpPr>
          <p:cNvPr id="4" name="TextBox 3">
            <a:extLst>
              <a:ext uri="{FF2B5EF4-FFF2-40B4-BE49-F238E27FC236}">
                <a16:creationId xmlns:a16="http://schemas.microsoft.com/office/drawing/2014/main" id="{AD77E8D4-FD46-4998-AEF3-19BA4A8281FC}"/>
              </a:ext>
            </a:extLst>
          </p:cNvPr>
          <p:cNvSpPr txBox="1"/>
          <p:nvPr/>
        </p:nvSpPr>
        <p:spPr>
          <a:xfrm>
            <a:off x="896645" y="514905"/>
            <a:ext cx="8984202" cy="646331"/>
          </a:xfrm>
          <a:prstGeom prst="rect">
            <a:avLst/>
          </a:prstGeom>
          <a:noFill/>
        </p:spPr>
        <p:txBody>
          <a:bodyPr wrap="square" rtlCol="0">
            <a:spAutoFit/>
          </a:bodyPr>
          <a:lstStyle/>
          <a:p>
            <a:pPr marL="285750" indent="-285750">
              <a:buFont typeface="Arial" panose="020B0604020202020204" pitchFamily="34" charset="0"/>
              <a:buChar char="•"/>
            </a:pPr>
            <a:r>
              <a:rPr lang="en-US" dirty="0"/>
              <a:t>If a user want to switch account in runtime they can do it by clicking on “Switch account” option. This will take the user to the login page from where they can log into new account:</a:t>
            </a:r>
          </a:p>
        </p:txBody>
      </p:sp>
    </p:spTree>
    <p:extLst>
      <p:ext uri="{BB962C8B-B14F-4D97-AF65-F5344CB8AC3E}">
        <p14:creationId xmlns:p14="http://schemas.microsoft.com/office/powerpoint/2010/main" val="3341865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BD019A-5A78-4D9A-9EE0-7785B942A011}"/>
              </a:ext>
            </a:extLst>
          </p:cNvPr>
          <p:cNvPicPr>
            <a:picLocks noChangeAspect="1"/>
          </p:cNvPicPr>
          <p:nvPr/>
        </p:nvPicPr>
        <p:blipFill>
          <a:blip r:embed="rId2"/>
          <a:stretch>
            <a:fillRect/>
          </a:stretch>
        </p:blipFill>
        <p:spPr>
          <a:xfrm>
            <a:off x="2457134" y="837975"/>
            <a:ext cx="7277731" cy="5182049"/>
          </a:xfrm>
          <a:prstGeom prst="rect">
            <a:avLst/>
          </a:prstGeom>
        </p:spPr>
      </p:pic>
      <p:sp>
        <p:nvSpPr>
          <p:cNvPr id="4" name="TextBox 3">
            <a:extLst>
              <a:ext uri="{FF2B5EF4-FFF2-40B4-BE49-F238E27FC236}">
                <a16:creationId xmlns:a16="http://schemas.microsoft.com/office/drawing/2014/main" id="{21ED56D1-7743-40FD-8C7C-C09C09E8FB02}"/>
              </a:ext>
            </a:extLst>
          </p:cNvPr>
          <p:cNvSpPr txBox="1"/>
          <p:nvPr/>
        </p:nvSpPr>
        <p:spPr>
          <a:xfrm>
            <a:off x="790113" y="435006"/>
            <a:ext cx="5903650" cy="64633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D1D5DB"/>
                </a:solidFill>
                <a:effectLst/>
                <a:latin typeface="Söhne"/>
              </a:rPr>
              <a:t>The "About Us" option includes a brief introduction of the developers </a:t>
            </a:r>
            <a:r>
              <a:rPr lang="en-US" dirty="0"/>
              <a:t>:</a:t>
            </a:r>
          </a:p>
        </p:txBody>
      </p:sp>
    </p:spTree>
    <p:extLst>
      <p:ext uri="{BB962C8B-B14F-4D97-AF65-F5344CB8AC3E}">
        <p14:creationId xmlns:p14="http://schemas.microsoft.com/office/powerpoint/2010/main" val="2352361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94218" cy="2582716"/>
          </a:xfrm>
        </p:spPr>
        <p:txBody>
          <a:bodyPr>
            <a:normAutofit/>
          </a:bodyPr>
          <a:lstStyle/>
          <a:p>
            <a:r>
              <a:rPr lang="en-US" sz="4000" spc="300" dirty="0"/>
              <a:t>THANK YOU,</a:t>
            </a:r>
            <a:br>
              <a:rPr lang="en-US" sz="4000" spc="300" dirty="0"/>
            </a:br>
            <a:r>
              <a:rPr lang="en-US" sz="4000" spc="300" dirty="0"/>
              <a:t>everyone for your time and hope you enjoyed our presentation</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792279" y="365125"/>
            <a:ext cx="4018722" cy="573989"/>
          </a:xfrm>
        </p:spPr>
        <p:txBody>
          <a:bodyPr/>
          <a:lstStyle/>
          <a:p>
            <a:r>
              <a:rPr lang="en-US" sz="4000" dirty="0"/>
              <a:t>Meet the team</a:t>
            </a: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4" name="Text Placeholder 5">
            <a:extLst>
              <a:ext uri="{FF2B5EF4-FFF2-40B4-BE49-F238E27FC236}">
                <a16:creationId xmlns:a16="http://schemas.microsoft.com/office/drawing/2014/main" id="{EBEE29A2-75A4-4B0F-BDE4-AD9D43836887}"/>
              </a:ext>
            </a:extLst>
          </p:cNvPr>
          <p:cNvSpPr>
            <a:spLocks noGrp="1"/>
          </p:cNvSpPr>
          <p:nvPr>
            <p:ph idx="1"/>
          </p:nvPr>
        </p:nvSpPr>
        <p:spPr>
          <a:xfrm>
            <a:off x="7793038" y="1263650"/>
            <a:ext cx="4398962" cy="4637088"/>
          </a:xfrm>
          <a:solidFill>
            <a:schemeClr val="bg1"/>
          </a:solidFill>
        </p:spPr>
        <p:txBody>
          <a:bodyPr/>
          <a:lstStyle/>
          <a:p>
            <a:pPr marL="0" indent="0">
              <a:buNone/>
            </a:pPr>
            <a:r>
              <a:rPr lang="en-US" b="1" dirty="0"/>
              <a:t>	</a:t>
            </a:r>
            <a:r>
              <a:rPr lang="sv-SE" sz="2000" b="1" dirty="0"/>
              <a:t>MOHAMMAD IFTIKAR HASAN    	</a:t>
            </a:r>
            <a:r>
              <a:rPr lang="sv-SE" sz="1400" dirty="0"/>
              <a:t>		</a:t>
            </a:r>
            <a:r>
              <a:rPr lang="sv-SE" dirty="0"/>
              <a:t>(ID:C231083)</a:t>
            </a:r>
          </a:p>
          <a:p>
            <a:pPr marL="0" indent="0">
              <a:buNone/>
            </a:pPr>
            <a:r>
              <a:rPr lang="en-US" sz="2000" dirty="0"/>
              <a:t> 	</a:t>
            </a:r>
            <a:r>
              <a:rPr lang="en-US" sz="2000" b="1" dirty="0"/>
              <a:t>SHAFKAT ISLAM RAKIN   </a:t>
            </a:r>
            <a:r>
              <a:rPr lang="en-US" b="1" dirty="0"/>
              <a:t>              	</a:t>
            </a:r>
            <a:r>
              <a:rPr lang="en-US" dirty="0"/>
              <a:t>		(ID:C231106)</a:t>
            </a:r>
          </a:p>
          <a:p>
            <a:pPr marL="0" indent="0">
              <a:buNone/>
            </a:pPr>
            <a:r>
              <a:rPr lang="en-US" sz="2000" dirty="0"/>
              <a:t>    	 </a:t>
            </a:r>
            <a:r>
              <a:rPr lang="en-US" sz="2000" b="1" dirty="0"/>
              <a:t>Sayed Shahriar Istiyaq</a:t>
            </a:r>
          </a:p>
          <a:p>
            <a:pPr marL="0" indent="0">
              <a:buNone/>
            </a:pPr>
            <a:r>
              <a:rPr lang="en-US" dirty="0"/>
              <a:t>			(ID: C231107)</a:t>
            </a:r>
          </a:p>
          <a:p>
            <a:pPr marL="0" indent="0">
              <a:buNone/>
            </a:pPr>
            <a:r>
              <a:rPr lang="en-US" sz="1400" dirty="0"/>
              <a:t>      	</a:t>
            </a:r>
            <a:r>
              <a:rPr lang="en-US" sz="2000" b="1" dirty="0" err="1"/>
              <a:t>Nabiul</a:t>
            </a:r>
            <a:r>
              <a:rPr lang="en-US" sz="2000" b="1" dirty="0"/>
              <a:t> Faisal Tawfik</a:t>
            </a:r>
          </a:p>
          <a:p>
            <a:pPr marL="0" indent="0">
              <a:buNone/>
            </a:pPr>
            <a:r>
              <a:rPr lang="en-US" dirty="0"/>
              <a:t>			(ID: C231110)</a:t>
            </a:r>
          </a:p>
        </p:txBody>
      </p:sp>
      <p:pic>
        <p:nvPicPr>
          <p:cNvPr id="31" name="Picture Placeholder 30">
            <a:extLst>
              <a:ext uri="{FF2B5EF4-FFF2-40B4-BE49-F238E27FC236}">
                <a16:creationId xmlns:a16="http://schemas.microsoft.com/office/drawing/2014/main" id="{CAD11113-0FE3-4D40-9362-7F3DE364A4B2}"/>
              </a:ext>
            </a:extLst>
          </p:cNvPr>
          <p:cNvPicPr>
            <a:picLocks noGrp="1" noChangeAspect="1"/>
          </p:cNvPicPr>
          <p:nvPr>
            <p:ph type="pic" sz="quarter" idx="15"/>
          </p:nvPr>
        </p:nvPicPr>
        <p:blipFill>
          <a:blip r:embed="rId3"/>
          <a:srcRect t="5774" b="5774"/>
          <a:stretch>
            <a:fillRect/>
          </a:stretch>
        </p:blipFill>
        <p:spPr>
          <a:xfrm>
            <a:off x="3817938" y="209412"/>
            <a:ext cx="3230562" cy="3052977"/>
          </a:xfrm>
        </p:spPr>
      </p:pic>
      <p:pic>
        <p:nvPicPr>
          <p:cNvPr id="29" name="Picture Placeholder 28">
            <a:extLst>
              <a:ext uri="{FF2B5EF4-FFF2-40B4-BE49-F238E27FC236}">
                <a16:creationId xmlns:a16="http://schemas.microsoft.com/office/drawing/2014/main" id="{00B9B0D6-7D91-46C4-978B-6BA845A82A88}"/>
              </a:ext>
            </a:extLst>
          </p:cNvPr>
          <p:cNvPicPr>
            <a:picLocks noGrp="1" noChangeAspect="1"/>
          </p:cNvPicPr>
          <p:nvPr>
            <p:ph type="pic" sz="quarter" idx="16"/>
          </p:nvPr>
        </p:nvPicPr>
        <p:blipFill>
          <a:blip r:embed="rId4"/>
          <a:srcRect t="10369" b="10369"/>
          <a:stretch/>
        </p:blipFill>
        <p:spPr>
          <a:xfrm>
            <a:off x="150813" y="209412"/>
            <a:ext cx="3484562" cy="3052977"/>
          </a:xfrm>
        </p:spPr>
      </p:pic>
      <p:pic>
        <p:nvPicPr>
          <p:cNvPr id="39" name="Picture Placeholder 38">
            <a:extLst>
              <a:ext uri="{FF2B5EF4-FFF2-40B4-BE49-F238E27FC236}">
                <a16:creationId xmlns:a16="http://schemas.microsoft.com/office/drawing/2014/main" id="{29076DE4-CBB2-428F-95A3-07CD45E8167E}"/>
              </a:ext>
            </a:extLst>
          </p:cNvPr>
          <p:cNvPicPr>
            <a:picLocks noGrp="1" noChangeAspect="1"/>
          </p:cNvPicPr>
          <p:nvPr>
            <p:ph type="pic" sz="quarter" idx="19"/>
          </p:nvPr>
        </p:nvPicPr>
        <p:blipFill>
          <a:blip r:embed="rId5"/>
          <a:srcRect l="9267" r="9267"/>
          <a:stretch>
            <a:fillRect/>
          </a:stretch>
        </p:blipFill>
        <p:spPr>
          <a:xfrm>
            <a:off x="3817938" y="3515004"/>
            <a:ext cx="3230562" cy="3005138"/>
          </a:xfrm>
        </p:spPr>
      </p:pic>
      <p:pic>
        <p:nvPicPr>
          <p:cNvPr id="37" name="Picture Placeholder 36">
            <a:extLst>
              <a:ext uri="{FF2B5EF4-FFF2-40B4-BE49-F238E27FC236}">
                <a16:creationId xmlns:a16="http://schemas.microsoft.com/office/drawing/2014/main" id="{F359D24D-7AAF-4F00-8352-5554B449DC2B}"/>
              </a:ext>
            </a:extLst>
          </p:cNvPr>
          <p:cNvPicPr>
            <a:picLocks noGrp="1" noChangeAspect="1"/>
          </p:cNvPicPr>
          <p:nvPr>
            <p:ph type="pic" sz="quarter" idx="18"/>
          </p:nvPr>
        </p:nvPicPr>
        <p:blipFill>
          <a:blip r:embed="rId6"/>
          <a:srcRect t="6201" b="6201"/>
          <a:stretch>
            <a:fillRect/>
          </a:stretch>
        </p:blipFill>
        <p:spPr>
          <a:xfrm>
            <a:off x="150813" y="3568272"/>
            <a:ext cx="3484562" cy="3005138"/>
          </a:xfrm>
        </p:spPr>
      </p:pic>
      <p:pic>
        <p:nvPicPr>
          <p:cNvPr id="40" name="Graphic 39" descr="Employee badge">
            <a:extLst>
              <a:ext uri="{FF2B5EF4-FFF2-40B4-BE49-F238E27FC236}">
                <a16:creationId xmlns:a16="http://schemas.microsoft.com/office/drawing/2014/main" id="{996F0AD3-51DB-49C9-A426-0242F0162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42993" y="1351073"/>
            <a:ext cx="423958" cy="423958"/>
          </a:xfrm>
          <a:prstGeom prst="rect">
            <a:avLst/>
          </a:prstGeom>
        </p:spPr>
      </p:pic>
      <p:pic>
        <p:nvPicPr>
          <p:cNvPr id="41" name="Graphic 40" descr="Employee badge">
            <a:extLst>
              <a:ext uri="{FF2B5EF4-FFF2-40B4-BE49-F238E27FC236}">
                <a16:creationId xmlns:a16="http://schemas.microsoft.com/office/drawing/2014/main" id="{6001BE0D-24A2-49EC-AEE8-814A0B4E49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42993" y="2291940"/>
            <a:ext cx="423958" cy="423958"/>
          </a:xfrm>
          <a:prstGeom prst="rect">
            <a:avLst/>
          </a:prstGeom>
        </p:spPr>
      </p:pic>
      <p:pic>
        <p:nvPicPr>
          <p:cNvPr id="42" name="Graphic 41" descr="Employee badge">
            <a:extLst>
              <a:ext uri="{FF2B5EF4-FFF2-40B4-BE49-F238E27FC236}">
                <a16:creationId xmlns:a16="http://schemas.microsoft.com/office/drawing/2014/main" id="{82BF1D46-2133-435A-B8F4-608AE0D8A3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42993" y="3214549"/>
            <a:ext cx="423958" cy="423958"/>
          </a:xfrm>
          <a:prstGeom prst="rect">
            <a:avLst/>
          </a:prstGeom>
        </p:spPr>
      </p:pic>
      <p:pic>
        <p:nvPicPr>
          <p:cNvPr id="43" name="Graphic 42" descr="Employee badge">
            <a:extLst>
              <a:ext uri="{FF2B5EF4-FFF2-40B4-BE49-F238E27FC236}">
                <a16:creationId xmlns:a16="http://schemas.microsoft.com/office/drawing/2014/main" id="{88842600-DB53-4172-AEE1-8BAE570979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42993" y="4172166"/>
            <a:ext cx="423958" cy="423958"/>
          </a:xfrm>
          <a:prstGeom prst="rect">
            <a:avLst/>
          </a:prstGeom>
        </p:spPr>
      </p:pic>
    </p:spTree>
    <p:extLst>
      <p:ext uri="{BB962C8B-B14F-4D97-AF65-F5344CB8AC3E}">
        <p14:creationId xmlns:p14="http://schemas.microsoft.com/office/powerpoint/2010/main" val="27203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399474" y="101391"/>
            <a:ext cx="4846320" cy="724234"/>
          </a:xfrm>
        </p:spPr>
        <p:txBody>
          <a:bodyPr/>
          <a:lstStyle/>
          <a:p>
            <a:r>
              <a:rPr lang="en-US" sz="2800" dirty="0"/>
              <a:t>The Problem</a:t>
            </a:r>
          </a:p>
        </p:txBody>
      </p:sp>
      <p:pic>
        <p:nvPicPr>
          <p:cNvPr id="8" name="Picture Placeholder 7">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a:blip r:embed="rId2"/>
          <a:srcRect l="20370" r="20370"/>
          <a:stretch/>
        </p:blipFill>
        <p:spPr>
          <a:xfrm>
            <a:off x="0" y="0"/>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096000" y="1162975"/>
            <a:ext cx="5702422" cy="4350057"/>
          </a:xfrm>
          <a:solidFill>
            <a:schemeClr val="bg1"/>
          </a:solidFill>
        </p:spPr>
        <p:txBody>
          <a:bodyPr/>
          <a:lstStyle/>
          <a:p>
            <a:pPr marL="285750" indent="-285750">
              <a:buFont typeface="Arial" panose="020B0604020202020204" pitchFamily="34" charset="0"/>
              <a:buChar char="•"/>
            </a:pPr>
            <a:r>
              <a:rPr lang="en-US" b="0" i="0" dirty="0">
                <a:effectLst/>
                <a:latin typeface="Söhne"/>
              </a:rPr>
              <a:t>Many people struggle with maintaining a clear understanding of their financial situation due to a lack of proper tools and guidance. With numerous expenses to track, from bills and rent to groceries</a:t>
            </a:r>
            <a:r>
              <a:rPr lang="en-US" sz="1600" b="0" i="0" dirty="0">
                <a:effectLst/>
                <a:latin typeface="Söhne"/>
              </a:rPr>
              <a:t> </a:t>
            </a:r>
            <a:r>
              <a:rPr lang="en-US" sz="1600" dirty="0">
                <a:latin typeface="Söhne"/>
              </a:rPr>
              <a:t>and</a:t>
            </a:r>
            <a:r>
              <a:rPr lang="en-US" b="0" i="0" dirty="0">
                <a:effectLst/>
                <a:latin typeface="Söhne"/>
              </a:rPr>
              <a:t> entertainment, it becomes challenging to keep an accurate record. Without comprehensive insights, individuals often find it difficult to identify areas of excessive spending, save effectively, and plan for their future financial endeavors.</a:t>
            </a:r>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4</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70012" y="461265"/>
            <a:ext cx="4336002" cy="683954"/>
          </a:xfrm>
        </p:spPr>
        <p:txBody>
          <a:bodyPr>
            <a:normAutofit/>
          </a:bodyPr>
          <a:lstStyle/>
          <a:p>
            <a:r>
              <a:rPr lang="en-US" dirty="0"/>
              <a:t>Our solution to the problem:</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038687" y="1285633"/>
            <a:ext cx="9674557" cy="4094234"/>
          </a:xfrm>
        </p:spPr>
        <p:txBody>
          <a:bodyPr/>
          <a:lstStyle/>
          <a:p>
            <a:r>
              <a:rPr lang="en-US" sz="2000" dirty="0" err="1"/>
              <a:t>Halkhata</a:t>
            </a:r>
            <a:r>
              <a:rPr lang="en-US" sz="2000" dirty="0"/>
              <a:t> serves as a comprehensive solution to overcome the aforementioned challenges. By offering a user-friendly interface and intuitive features, the app enables users to efficiently track their monthly expenses, helps them to grow financially . Here's how </a:t>
            </a:r>
            <a:r>
              <a:rPr lang="en-US" sz="2000" dirty="0" err="1"/>
              <a:t>Halkhata</a:t>
            </a:r>
            <a:r>
              <a:rPr lang="en-US" sz="2000" dirty="0"/>
              <a:t> helps users achieve financial growth:</a:t>
            </a:r>
          </a:p>
          <a:p>
            <a:pPr marL="342900" indent="-342900" algn="l">
              <a:buFont typeface="Arial" panose="020B0604020202020204" pitchFamily="34" charset="0"/>
              <a:buChar char="•"/>
            </a:pPr>
            <a:r>
              <a:rPr lang="en-US" sz="1800" b="0" i="0" dirty="0">
                <a:effectLst/>
                <a:latin typeface="Söhne"/>
              </a:rPr>
              <a:t>Expense Tracking : </a:t>
            </a:r>
            <a:r>
              <a:rPr lang="en-US" sz="1600" b="0" i="0" dirty="0" err="1">
                <a:effectLst/>
                <a:latin typeface="Söhne"/>
              </a:rPr>
              <a:t>Halkhata</a:t>
            </a:r>
            <a:r>
              <a:rPr lang="en-US" sz="1600" b="0" i="0" dirty="0">
                <a:effectLst/>
                <a:latin typeface="Söhne"/>
              </a:rPr>
              <a:t> provides a simplified platform to record and categorize expenses. Users can effortlessly log their transactions . This comprehensive overview helps users gain clarity about their spending habits and identify areas where adjustments can be made.</a:t>
            </a:r>
          </a:p>
          <a:p>
            <a:pPr marL="342900" indent="-342900" algn="l">
              <a:buFont typeface="Arial" panose="020B0604020202020204" pitchFamily="34" charset="0"/>
              <a:buChar char="•"/>
            </a:pPr>
            <a:r>
              <a:rPr lang="en-US" sz="1600" b="0" i="0" dirty="0">
                <a:effectLst/>
                <a:latin typeface="Söhne"/>
              </a:rPr>
              <a:t>Introducing "My Diary": A convenient feature within </a:t>
            </a:r>
            <a:r>
              <a:rPr lang="en-US" sz="1600" b="0" i="0" dirty="0" err="1">
                <a:effectLst/>
                <a:latin typeface="Söhne"/>
              </a:rPr>
              <a:t>Halkhata</a:t>
            </a:r>
            <a:r>
              <a:rPr lang="en-US" sz="1600" b="0" i="0" dirty="0">
                <a:effectLst/>
                <a:latin typeface="Söhne"/>
              </a:rPr>
              <a:t> that helps users effortlessly keep track of their daily tasks and important notes. Stay organized and boost productivity with this powerful note-keeping tool.</a:t>
            </a:r>
          </a:p>
          <a:p>
            <a:pPr marL="342900" indent="-342900" algn="l">
              <a:buFont typeface="Arial" panose="020B0604020202020204" pitchFamily="34" charset="0"/>
              <a:buChar char="•"/>
            </a:pPr>
            <a:r>
              <a:rPr lang="en-US" sz="1800" dirty="0">
                <a:latin typeface="Söhne"/>
              </a:rPr>
              <a:t>Multiple accounts : Our app supports multiple user. With this features all members of a family will able to use </a:t>
            </a:r>
            <a:r>
              <a:rPr lang="en-US" sz="1800" dirty="0" err="1">
                <a:latin typeface="Söhne"/>
              </a:rPr>
              <a:t>Halkhata</a:t>
            </a:r>
            <a:r>
              <a:rPr lang="en-US" sz="1800" dirty="0">
                <a:latin typeface="Söhne"/>
              </a:rPr>
              <a:t> to track their expenses.</a:t>
            </a:r>
          </a:p>
        </p:txBody>
      </p:sp>
    </p:spTree>
    <p:extLst>
      <p:ext uri="{BB962C8B-B14F-4D97-AF65-F5344CB8AC3E}">
        <p14:creationId xmlns:p14="http://schemas.microsoft.com/office/powerpoint/2010/main" val="83977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OUR FEATURES:</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a:xfrm>
            <a:off x="0" y="8878"/>
            <a:ext cx="12192000" cy="6858000"/>
          </a:xfrm>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274570" y="2636668"/>
            <a:ext cx="9234488" cy="1056443"/>
          </a:xfrm>
        </p:spPr>
        <p:txBody>
          <a:bodyPr/>
          <a:lstStyle/>
          <a:p>
            <a:r>
              <a:rPr lang="en-US" sz="4400" dirty="0"/>
              <a:t>SIGN UP AND LOGIN</a:t>
            </a:r>
          </a:p>
        </p:txBody>
      </p:sp>
    </p:spTree>
    <p:extLst>
      <p:ext uri="{BB962C8B-B14F-4D97-AF65-F5344CB8AC3E}">
        <p14:creationId xmlns:p14="http://schemas.microsoft.com/office/powerpoint/2010/main" val="2312478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DED3EE-E9C5-4C9A-92EF-3F5A41491B77}"/>
              </a:ext>
            </a:extLst>
          </p:cNvPr>
          <p:cNvPicPr>
            <a:picLocks noChangeAspect="1"/>
          </p:cNvPicPr>
          <p:nvPr/>
        </p:nvPicPr>
        <p:blipFill>
          <a:blip r:embed="rId2"/>
          <a:stretch>
            <a:fillRect/>
          </a:stretch>
        </p:blipFill>
        <p:spPr>
          <a:xfrm>
            <a:off x="1580225" y="545636"/>
            <a:ext cx="8474868" cy="5411281"/>
          </a:xfrm>
          <a:prstGeom prst="rect">
            <a:avLst/>
          </a:prstGeom>
        </p:spPr>
      </p:pic>
    </p:spTree>
    <p:extLst>
      <p:ext uri="{BB962C8B-B14F-4D97-AF65-F5344CB8AC3E}">
        <p14:creationId xmlns:p14="http://schemas.microsoft.com/office/powerpoint/2010/main" val="295090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E92B7A-2D4F-4CAA-97E9-3DD59505F9F9}"/>
              </a:ext>
            </a:extLst>
          </p:cNvPr>
          <p:cNvPicPr>
            <a:picLocks noChangeAspect="1"/>
          </p:cNvPicPr>
          <p:nvPr/>
        </p:nvPicPr>
        <p:blipFill>
          <a:blip r:embed="rId2"/>
          <a:stretch>
            <a:fillRect/>
          </a:stretch>
        </p:blipFill>
        <p:spPr>
          <a:xfrm>
            <a:off x="1707639" y="451011"/>
            <a:ext cx="8954276" cy="5387807"/>
          </a:xfrm>
          <a:prstGeom prst="rect">
            <a:avLst/>
          </a:prstGeom>
        </p:spPr>
      </p:pic>
    </p:spTree>
    <p:extLst>
      <p:ext uri="{BB962C8B-B14F-4D97-AF65-F5344CB8AC3E}">
        <p14:creationId xmlns:p14="http://schemas.microsoft.com/office/powerpoint/2010/main" val="404799245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242</TotalTime>
  <Words>565</Words>
  <Application>Microsoft Office PowerPoint</Application>
  <PresentationFormat>Widescreen</PresentationFormat>
  <Paragraphs>46</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Bahnschrift SemiBold Condensed</vt:lpstr>
      <vt:lpstr>Calibri</vt:lpstr>
      <vt:lpstr>Calibri Light</vt:lpstr>
      <vt:lpstr>Söhne</vt:lpstr>
      <vt:lpstr>Wingdings</vt:lpstr>
      <vt:lpstr>Office Theme</vt:lpstr>
      <vt:lpstr>PROJECT FOR COMPUTER PROGRAMMING 1 </vt:lpstr>
      <vt:lpstr>Assalamualikum Everyone</vt:lpstr>
      <vt:lpstr>Meet the team</vt:lpstr>
      <vt:lpstr>The Problem</vt:lpstr>
      <vt:lpstr>Our solution to the problem:</vt:lpstr>
      <vt:lpstr>OUR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everyone for your time and hope you enjoyed our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Assalamualikum Everyone</dc:title>
  <dc:creator>Sayed Shahriar Istiyaq</dc:creator>
  <cp:lastModifiedBy>Sayed Shahriar Istiyaq</cp:lastModifiedBy>
  <cp:revision>17</cp:revision>
  <dcterms:created xsi:type="dcterms:W3CDTF">2023-06-21T17:33:34Z</dcterms:created>
  <dcterms:modified xsi:type="dcterms:W3CDTF">2023-06-21T21:39:07Z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